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6" r:id="rId2"/>
    <p:sldId id="258" r:id="rId3"/>
    <p:sldId id="260" r:id="rId4"/>
    <p:sldId id="263" r:id="rId5"/>
    <p:sldId id="267" r:id="rId6"/>
    <p:sldId id="264" r:id="rId7"/>
    <p:sldId id="257" r:id="rId8"/>
    <p:sldId id="261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5CF5E1-EC14-2834-6368-30D156F02CD2}" v="54" dt="2024-04-21T20:34:46.918"/>
    <p1510:client id="{2C18E46F-9329-A950-9CAC-12523A43D473}" v="46" dt="2024-04-21T17:06:22.739"/>
    <p1510:client id="{3444B6C3-B18E-ED60-AB14-CD1032AFD5E6}" v="1943" dt="2024-04-21T21:25:53.079"/>
    <p1510:client id="{721A0227-3E5D-AE18-FC8F-2FB48022E133}" v="1506" dt="2024-04-20T17:32:10.471"/>
    <p1510:client id="{F90C1018-8887-8F58-44CC-6D484EBBE6C6}" v="405" dt="2024-04-21T21:20:06.441"/>
    <p1510:client id="{F963B2A7-4CE9-FA0A-952E-3144FF27761C}" v="17" dt="2024-04-20T05:28:58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3" autoAdjust="0"/>
    <p:restoredTop sz="94660"/>
  </p:normalViewPr>
  <p:slideViewPr>
    <p:cSldViewPr snapToGrid="0">
      <p:cViewPr varScale="1">
        <p:scale>
          <a:sx n="169" d="100"/>
          <a:sy n="169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1T21:17:53.73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0T17:32:12.53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0T17:32:26.51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842-6FB5-4CD9-9417-81248BD97748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6CA3C-B876-4048-8E22-E7735A994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66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6CA3C-B876-4048-8E22-E7735A9946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62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6CA3C-B876-4048-8E22-E7735A9946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1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6CA3C-B876-4048-8E22-E7735A9946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663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6CA3C-B876-4048-8E22-E7735A9946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18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6CA3C-B876-4048-8E22-E7735A9946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5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01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6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7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601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589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245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7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43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23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006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9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1D536C-693D-4911-B3E3-277E6CA0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louds at sea">
            <a:extLst>
              <a:ext uri="{FF2B5EF4-FFF2-40B4-BE49-F238E27FC236}">
                <a16:creationId xmlns:a16="http://schemas.microsoft.com/office/drawing/2014/main" id="{224BF29A-65D0-E433-34EE-09C1D84E8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77"/>
            <a:ext cx="12192000" cy="68526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2552" cy="4069080"/>
          </a:xfrm>
        </p:spPr>
        <p:txBody>
          <a:bodyPr>
            <a:normAutofit/>
          </a:bodyPr>
          <a:lstStyle/>
          <a:p>
            <a:r>
              <a:rPr lang="en-US"/>
              <a:t>Otaku Haven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2552" cy="112569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6600" b="1"/>
              <a:t>Gavin Binder Raul Lopez Renato Silva e Silva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1886631C-CD62-4E60-A5E7-767EEAEB4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23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C551F-6B12-27C7-1042-E50711398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What we Learned</a:t>
            </a:r>
          </a:p>
        </p:txBody>
      </p:sp>
      <p:sp>
        <p:nvSpPr>
          <p:cNvPr id="84" name="Content Placeholder 83">
            <a:extLst>
              <a:ext uri="{FF2B5EF4-FFF2-40B4-BE49-F238E27FC236}">
                <a16:creationId xmlns:a16="http://schemas.microsoft.com/office/drawing/2014/main" id="{BD6103E1-8135-54ED-6136-8F60B5DE2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765" y="1940427"/>
            <a:ext cx="7070035" cy="428509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444444"/>
                </a:solidFill>
                <a:latin typeface="Arial Nova"/>
                <a:ea typeface="Calibri"/>
                <a:cs typeface="Calibri"/>
              </a:rPr>
              <a:t>Renato: I was able to learn in depth the complexity of an actual database when it is used to solved a company's issue, and how well we worked as a team tackling each of us a specific task we excel at.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>
              <a:solidFill>
                <a:srgbClr val="444444"/>
              </a:solidFill>
              <a:latin typeface="Arial Nova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444444"/>
                </a:solidFill>
                <a:latin typeface="Arial Nova"/>
                <a:ea typeface="Calibri"/>
                <a:cs typeface="Calibri"/>
              </a:rPr>
              <a:t>Raul: The biggest takeaway I had was being able to apply a business lens to my CS mind. It was interesting to consider real-world limitations and tie profits to code.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>
              <a:solidFill>
                <a:srgbClr val="444444"/>
              </a:solidFill>
              <a:latin typeface="Arial Nova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444444"/>
                </a:solidFill>
                <a:latin typeface="Arial Nova"/>
                <a:ea typeface="Calibri"/>
                <a:cs typeface="Calibri"/>
              </a:rPr>
              <a:t>Gavin: I really enjoyed learning how our theoretical knowledge could be applied to a real-world scenario. I think it was fun to visualize a database on our own, rather than something created for us.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F5E88C-C9CA-610D-3438-DF137F64D3C6}"/>
              </a:ext>
            </a:extLst>
          </p:cNvPr>
          <p:cNvSpPr txBox="1"/>
          <p:nvPr/>
        </p:nvSpPr>
        <p:spPr>
          <a:xfrm>
            <a:off x="11458864" y="6338454"/>
            <a:ext cx="7360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ALL</a:t>
            </a:r>
          </a:p>
        </p:txBody>
      </p:sp>
    </p:spTree>
    <p:extLst>
      <p:ext uri="{BB962C8B-B14F-4D97-AF65-F5344CB8AC3E}">
        <p14:creationId xmlns:p14="http://schemas.microsoft.com/office/powerpoint/2010/main" val="293458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F6456-A976-67ED-A006-BD80A423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/>
              <a:t>About whom we are: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DA736-CD71-296D-590F-D3242E621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>
                <a:latin typeface="Arial Nova"/>
              </a:rPr>
              <a:t>We first started our business shortly after the pandemic, to bring joy back to many people across the globe in an affordable and fast way.</a:t>
            </a:r>
          </a:p>
          <a:p>
            <a:pPr>
              <a:lnSpc>
                <a:spcPct val="100000"/>
              </a:lnSpc>
            </a:pPr>
            <a:r>
              <a:rPr lang="en-US" sz="2200">
                <a:latin typeface="Arial Nova"/>
              </a:rPr>
              <a:t>Our main goal is to provide to lovers of Asian cultures the best of the best, no matter in the world they may be, no matter if its anime, K-pop, J-pop, manga, figurines, idol merch, we got you.</a:t>
            </a:r>
            <a:endParaRPr lang="en-US" sz="2200">
              <a:latin typeface="The Hand Bold"/>
            </a:endParaRPr>
          </a:p>
          <a:p>
            <a:pPr>
              <a:lnSpc>
                <a:spcPct val="100000"/>
              </a:lnSpc>
            </a:pPr>
            <a:endParaRPr lang="en-US" sz="2200">
              <a:latin typeface="Arial Nova"/>
            </a:endParaRPr>
          </a:p>
        </p:txBody>
      </p:sp>
      <p:pic>
        <p:nvPicPr>
          <p:cNvPr id="4" name="Picture 3" descr="World Cities Culture Forum – Seoul - World Cities Culture Forum">
            <a:extLst>
              <a:ext uri="{FF2B5EF4-FFF2-40B4-BE49-F238E27FC236}">
                <a16:creationId xmlns:a16="http://schemas.microsoft.com/office/drawing/2014/main" id="{D254D59B-3D4F-747C-D681-569CD4F801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02" r="7223" b="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2449A1-D23E-AC37-F412-5F796241B46F}"/>
              </a:ext>
            </a:extLst>
          </p:cNvPr>
          <p:cNvSpPr txBox="1"/>
          <p:nvPr/>
        </p:nvSpPr>
        <p:spPr>
          <a:xfrm>
            <a:off x="11539682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390086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1"/>
    </mc:Choice>
    <mc:Fallback>
      <p:transition spd="slow" advTm="36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C10CBC8-7837-4750-8EE9-B4C3D5048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9014793-11D4-4A17-9261-1A2E683AD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104482" y="-5104482"/>
            <a:ext cx="1983037" cy="12192001"/>
          </a:xfrm>
          <a:custGeom>
            <a:avLst/>
            <a:gdLst>
              <a:gd name="connsiteX0" fmla="*/ 0 w 1983037"/>
              <a:gd name="connsiteY0" fmla="*/ 0 h 12192001"/>
              <a:gd name="connsiteX1" fmla="*/ 0 w 1983037"/>
              <a:gd name="connsiteY1" fmla="*/ 12192001 h 12192001"/>
              <a:gd name="connsiteX2" fmla="*/ 1945626 w 1983037"/>
              <a:gd name="connsiteY2" fmla="*/ 12192001 h 12192001"/>
              <a:gd name="connsiteX3" fmla="*/ 1914883 w 1983037"/>
              <a:gd name="connsiteY3" fmla="*/ 11926947 h 12192001"/>
              <a:gd name="connsiteX4" fmla="*/ 1887405 w 1983037"/>
              <a:gd name="connsiteY4" fmla="*/ 10882179 h 12192001"/>
              <a:gd name="connsiteX5" fmla="*/ 1955094 w 1983037"/>
              <a:gd name="connsiteY5" fmla="*/ 9717835 h 12192001"/>
              <a:gd name="connsiteX6" fmla="*/ 1955094 w 1983037"/>
              <a:gd name="connsiteY6" fmla="*/ 9338013 h 12192001"/>
              <a:gd name="connsiteX7" fmla="*/ 1947423 w 1983037"/>
              <a:gd name="connsiteY7" fmla="*/ 8936699 h 12192001"/>
              <a:gd name="connsiteX8" fmla="*/ 1949002 w 1983037"/>
              <a:gd name="connsiteY8" fmla="*/ 7709920 h 12192001"/>
              <a:gd name="connsiteX9" fmla="*/ 1930276 w 1983037"/>
              <a:gd name="connsiteY9" fmla="*/ 6277504 h 12192001"/>
              <a:gd name="connsiteX10" fmla="*/ 1954643 w 1983037"/>
              <a:gd name="connsiteY10" fmla="*/ 5307481 h 12192001"/>
              <a:gd name="connsiteX11" fmla="*/ 1944941 w 1983037"/>
              <a:gd name="connsiteY11" fmla="*/ 4949831 h 12192001"/>
              <a:gd name="connsiteX12" fmla="*/ 1961187 w 1983037"/>
              <a:gd name="connsiteY12" fmla="*/ 4137481 h 12192001"/>
              <a:gd name="connsiteX13" fmla="*/ 1964118 w 1983037"/>
              <a:gd name="connsiteY13" fmla="*/ 3194148 h 12192001"/>
              <a:gd name="connsiteX14" fmla="*/ 1914708 w 1983037"/>
              <a:gd name="connsiteY14" fmla="*/ 1979808 h 12192001"/>
              <a:gd name="connsiteX15" fmla="*/ 1949679 w 1983037"/>
              <a:gd name="connsiteY15" fmla="*/ 1443897 h 12192001"/>
              <a:gd name="connsiteX16" fmla="*/ 1942685 w 1983037"/>
              <a:gd name="connsiteY16" fmla="*/ 749860 h 12192001"/>
              <a:gd name="connsiteX17" fmla="*/ 1933706 w 1983037"/>
              <a:gd name="connsiteY17" fmla="*/ 168558 h 12192001"/>
              <a:gd name="connsiteX18" fmla="*/ 1950785 w 1983037"/>
              <a:gd name="connsiteY18" fmla="*/ 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983037" h="12192001">
                <a:moveTo>
                  <a:pt x="0" y="0"/>
                </a:moveTo>
                <a:lnTo>
                  <a:pt x="0" y="12192001"/>
                </a:lnTo>
                <a:lnTo>
                  <a:pt x="1945626" y="12192001"/>
                </a:lnTo>
                <a:lnTo>
                  <a:pt x="1914883" y="11926947"/>
                </a:lnTo>
                <a:cubicBezTo>
                  <a:pt x="1884529" y="11579709"/>
                  <a:pt x="1881652" y="11231009"/>
                  <a:pt x="1887405" y="10882179"/>
                </a:cubicBezTo>
                <a:cubicBezTo>
                  <a:pt x="1893725" y="10493309"/>
                  <a:pt x="1911547" y="10104667"/>
                  <a:pt x="1955094" y="9717835"/>
                </a:cubicBezTo>
                <a:cubicBezTo>
                  <a:pt x="1966715" y="9591491"/>
                  <a:pt x="1966715" y="9464357"/>
                  <a:pt x="1955094" y="9338013"/>
                </a:cubicBezTo>
                <a:cubicBezTo>
                  <a:pt x="1945663" y="9204453"/>
                  <a:pt x="1943091" y="9070511"/>
                  <a:pt x="1947423" y="8936699"/>
                </a:cubicBezTo>
                <a:cubicBezTo>
                  <a:pt x="1960283" y="8527701"/>
                  <a:pt x="1930726" y="8118470"/>
                  <a:pt x="1949002" y="7709920"/>
                </a:cubicBezTo>
                <a:cubicBezTo>
                  <a:pt x="1970436" y="7231918"/>
                  <a:pt x="1945393" y="6755049"/>
                  <a:pt x="1930276" y="6277504"/>
                </a:cubicBezTo>
                <a:cubicBezTo>
                  <a:pt x="1920123" y="5954014"/>
                  <a:pt x="1913803" y="5630292"/>
                  <a:pt x="1954643" y="5307481"/>
                </a:cubicBezTo>
                <a:cubicBezTo>
                  <a:pt x="1969761" y="5188718"/>
                  <a:pt x="1956899" y="5068596"/>
                  <a:pt x="1944941" y="4949831"/>
                </a:cubicBezTo>
                <a:cubicBezTo>
                  <a:pt x="1917866" y="4678139"/>
                  <a:pt x="1932758" y="4407584"/>
                  <a:pt x="1961187" y="4137481"/>
                </a:cubicBezTo>
                <a:cubicBezTo>
                  <a:pt x="1994579" y="3823035"/>
                  <a:pt x="1984877" y="3508818"/>
                  <a:pt x="1964118" y="3194148"/>
                </a:cubicBezTo>
                <a:cubicBezTo>
                  <a:pt x="1937270" y="2789895"/>
                  <a:pt x="1903424" y="2387003"/>
                  <a:pt x="1914708" y="1979808"/>
                </a:cubicBezTo>
                <a:cubicBezTo>
                  <a:pt x="1919446" y="1800868"/>
                  <a:pt x="1935466" y="1622384"/>
                  <a:pt x="1949679" y="1443897"/>
                </a:cubicBezTo>
                <a:cubicBezTo>
                  <a:pt x="1964278" y="1212701"/>
                  <a:pt x="1961931" y="980722"/>
                  <a:pt x="1942685" y="749860"/>
                </a:cubicBezTo>
                <a:cubicBezTo>
                  <a:pt x="1929825" y="555933"/>
                  <a:pt x="1921533" y="362007"/>
                  <a:pt x="1933706" y="168558"/>
                </a:cubicBezTo>
                <a:lnTo>
                  <a:pt x="1950785" y="0"/>
                </a:lnTo>
                <a:close/>
              </a:path>
            </a:pathLst>
          </a:custGeom>
          <a:solidFill>
            <a:srgbClr val="C23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8A7B57-E2B0-4D8C-84B6-2CE34C08F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>
                <a:solidFill>
                  <a:schemeClr val="bg1"/>
                </a:solidFill>
              </a:rPr>
              <a:t>SOME of Our products</a:t>
            </a:r>
          </a:p>
        </p:txBody>
      </p:sp>
      <p:pic>
        <p:nvPicPr>
          <p:cNvPr id="4" name="Picture 3" descr="What Is Japanese Manga? - WorldAtlas">
            <a:extLst>
              <a:ext uri="{FF2B5EF4-FFF2-40B4-BE49-F238E27FC236}">
                <a16:creationId xmlns:a16="http://schemas.microsoft.com/office/drawing/2014/main" id="{9E636997-CB9A-5430-C952-E968DC6E3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215" y="2151697"/>
            <a:ext cx="2891562" cy="1726419"/>
          </a:xfrm>
          <a:prstGeom prst="rect">
            <a:avLst/>
          </a:prstGeom>
        </p:spPr>
      </p:pic>
      <p:pic>
        <p:nvPicPr>
          <p:cNvPr id="5" name="Picture 4" descr="How are anime figures made?">
            <a:extLst>
              <a:ext uri="{FF2B5EF4-FFF2-40B4-BE49-F238E27FC236}">
                <a16:creationId xmlns:a16="http://schemas.microsoft.com/office/drawing/2014/main" id="{76DD74BB-B669-BFCF-7194-D7FE99E2B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251" y="2146352"/>
            <a:ext cx="3562273" cy="1795790"/>
          </a:xfrm>
          <a:prstGeom prst="rect">
            <a:avLst/>
          </a:prstGeom>
        </p:spPr>
      </p:pic>
      <p:pic>
        <p:nvPicPr>
          <p:cNvPr id="6" name="Picture 5" descr="K-pop merchandise ...">
            <a:extLst>
              <a:ext uri="{FF2B5EF4-FFF2-40B4-BE49-F238E27FC236}">
                <a16:creationId xmlns:a16="http://schemas.microsoft.com/office/drawing/2014/main" id="{F39FAD0A-27C2-084D-0DE9-F915377F0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075" y="2151606"/>
            <a:ext cx="3029567" cy="1723750"/>
          </a:xfrm>
          <a:prstGeom prst="rect">
            <a:avLst/>
          </a:prstGeom>
        </p:spPr>
      </p:pic>
      <p:pic>
        <p:nvPicPr>
          <p:cNvPr id="7" name="Picture 6" descr="J-Pop Merch Set, Hobbies &amp; Toys ...">
            <a:extLst>
              <a:ext uri="{FF2B5EF4-FFF2-40B4-BE49-F238E27FC236}">
                <a16:creationId xmlns:a16="http://schemas.microsoft.com/office/drawing/2014/main" id="{1F2A9996-9A27-6A47-CF00-187B8BD97F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2429" y="4248895"/>
            <a:ext cx="2421228" cy="2366011"/>
          </a:xfrm>
          <a:prstGeom prst="rect">
            <a:avLst/>
          </a:prstGeom>
        </p:spPr>
      </p:pic>
      <p:pic>
        <p:nvPicPr>
          <p:cNvPr id="8" name="Picture 7" descr="Manga Merchandise from Japan ...">
            <a:extLst>
              <a:ext uri="{FF2B5EF4-FFF2-40B4-BE49-F238E27FC236}">
                <a16:creationId xmlns:a16="http://schemas.microsoft.com/office/drawing/2014/main" id="{346190FA-CE29-1CE2-3B3E-16777577A5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6867" y="4252113"/>
            <a:ext cx="3207049" cy="2364754"/>
          </a:xfrm>
          <a:prstGeom prst="rect">
            <a:avLst/>
          </a:prstGeom>
        </p:spPr>
      </p:pic>
      <p:pic>
        <p:nvPicPr>
          <p:cNvPr id="9" name="Picture 8" descr="Anime DVD collection - 90s and early ...">
            <a:extLst>
              <a:ext uri="{FF2B5EF4-FFF2-40B4-BE49-F238E27FC236}">
                <a16:creationId xmlns:a16="http://schemas.microsoft.com/office/drawing/2014/main" id="{D53F6A52-D6E1-3F9A-A48D-9747B496A0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7046" y="4250891"/>
            <a:ext cx="2960792" cy="23678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1E3ABF-0EDE-21DB-0A29-B35C897E7E13}"/>
              </a:ext>
            </a:extLst>
          </p:cNvPr>
          <p:cNvSpPr txBox="1"/>
          <p:nvPr/>
        </p:nvSpPr>
        <p:spPr>
          <a:xfrm>
            <a:off x="8709589" y="3949643"/>
            <a:ext cx="273878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latin typeface="Arial Nova"/>
              </a:rPr>
              <a:t>Anime Merchandise</a:t>
            </a:r>
            <a:endParaRPr lang="en-US">
              <a:latin typeface="Arial Nov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B2B5D7-B7D6-2372-846A-4421ADB5BE40}"/>
              </a:ext>
            </a:extLst>
          </p:cNvPr>
          <p:cNvSpPr txBox="1"/>
          <p:nvPr/>
        </p:nvSpPr>
        <p:spPr>
          <a:xfrm>
            <a:off x="1336260" y="3876260"/>
            <a:ext cx="2904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 Nova"/>
              </a:rPr>
              <a:t>K-pop and J-pop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B01B70-78D7-4914-333A-0F9A986A6BFC}"/>
              </a:ext>
            </a:extLst>
          </p:cNvPr>
          <p:cNvSpPr txBox="1"/>
          <p:nvPr/>
        </p:nvSpPr>
        <p:spPr>
          <a:xfrm>
            <a:off x="5135217" y="3876260"/>
            <a:ext cx="28271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Manga/Anime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5B89D-03EA-C54F-C9CD-870BD8CD7F54}"/>
              </a:ext>
            </a:extLst>
          </p:cNvPr>
          <p:cNvSpPr txBox="1"/>
          <p:nvPr/>
        </p:nvSpPr>
        <p:spPr>
          <a:xfrm>
            <a:off x="11632046" y="6430818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42996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C27DB-1FD7-7AB2-44A4-5EB18E857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6700"/>
              <a:t>Problem and solution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91E91-E021-5197-741D-0EE6FE3C0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1800">
                <a:latin typeface="Arial Nova"/>
              </a:rPr>
              <a:t>Some problems we have had include:</a:t>
            </a:r>
          </a:p>
          <a:p>
            <a:pPr marL="742950" lvl="1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>
                <a:latin typeface="Arial Nova"/>
              </a:rPr>
              <a:t>Keeping track of employee and customer information.</a:t>
            </a:r>
          </a:p>
          <a:p>
            <a:pPr marL="742950" lvl="1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>
                <a:latin typeface="Arial Nova"/>
              </a:rPr>
              <a:t>Keeping track of sales.</a:t>
            </a:r>
          </a:p>
          <a:p>
            <a:pPr marL="742950" lvl="1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>
                <a:latin typeface="Arial Nova"/>
              </a:rPr>
              <a:t>Tracking and updating stock.</a:t>
            </a:r>
          </a:p>
          <a:p>
            <a:pPr marL="742950" lvl="1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>
                <a:latin typeface="Arial Nova"/>
              </a:rPr>
              <a:t>Managing supplier relationships.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>
                <a:latin typeface="Arial Nova"/>
              </a:rPr>
              <a:t>We plan to use our database to store customer, employee, invoice, product sales, inventory, and supplier information to help fix these issues.</a:t>
            </a:r>
          </a:p>
          <a:p>
            <a:pPr marL="285750" indent="-285750">
              <a:lnSpc>
                <a:spcPct val="100000"/>
              </a:lnSpc>
            </a:pPr>
            <a:endParaRPr lang="en-US" sz="1800">
              <a:latin typeface="Arial Nova"/>
            </a:endParaRPr>
          </a:p>
        </p:txBody>
      </p:sp>
      <p:pic>
        <p:nvPicPr>
          <p:cNvPr id="5" name="Picture 4" descr="Packages on conveyor belt">
            <a:extLst>
              <a:ext uri="{FF2B5EF4-FFF2-40B4-BE49-F238E27FC236}">
                <a16:creationId xmlns:a16="http://schemas.microsoft.com/office/drawing/2014/main" id="{8E90A635-99AD-9C24-0E8C-A74175DA9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86" r="43749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7635B-7E3D-4DB6-8B05-9B635CAB0E30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1879395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atsune Miku | Vocaloid Wiki | Fandom">
            <a:extLst>
              <a:ext uri="{FF2B5EF4-FFF2-40B4-BE49-F238E27FC236}">
                <a16:creationId xmlns:a16="http://schemas.microsoft.com/office/drawing/2014/main" id="{FE0E936A-1A5C-893C-107B-33988D3E4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39" y="965199"/>
            <a:ext cx="3182067" cy="4927602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5109354-9C5D-4F8C-B0E6-D1043C7BF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rgbClr val="C23BD5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19CC3C-CED9-999C-9D22-2FA2E5707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8627" y="-123911"/>
            <a:ext cx="5337270" cy="147680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Constraints and objectives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6304" y="2368177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C09BC-57F1-8E56-1F0E-40EA829C9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1990" y="1360250"/>
            <a:ext cx="7158278" cy="485542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Some constraints for this database include: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Each table (customer, employee, invoice, line, inventory, and supplier) must have a unique identifier (primary key)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Related tables must be connected through foreign keys (</a:t>
            </a:r>
            <a:r>
              <a:rPr lang="en-US" sz="2300" err="1">
                <a:solidFill>
                  <a:srgbClr val="FFFFFF"/>
                </a:solidFill>
                <a:latin typeface="Gabriola"/>
              </a:rPr>
              <a:t>Eg.</a:t>
            </a:r>
            <a:r>
              <a:rPr lang="en-US" sz="2300">
                <a:solidFill>
                  <a:srgbClr val="FFFFFF"/>
                </a:solidFill>
                <a:latin typeface="Gabriola"/>
              </a:rPr>
              <a:t> Inventory to supplier)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Database must be free of data redundancy and any inconsistency (3NF).</a:t>
            </a:r>
          </a:p>
          <a:p>
            <a:pPr>
              <a:lnSpc>
                <a:spcPct val="100000"/>
              </a:lnSpc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Some objectives  for this database include: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Ability to manage customer, employee, and supplier information.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Capability to track sales for inventory management.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Tracking company profits/losses and monitoring sales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300">
                <a:solidFill>
                  <a:srgbClr val="FFFFFF"/>
                </a:solidFill>
                <a:latin typeface="Gabriola"/>
              </a:rPr>
              <a:t>The database must have functionality, permitting administrators to manipulate it and extract 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7FD1591-3743-2B01-7C72-017C696B1E7A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latin typeface="Arial Nova"/>
              </a:rPr>
              <a:t>RL</a:t>
            </a:r>
          </a:p>
        </p:txBody>
      </p:sp>
    </p:spTree>
    <p:extLst>
      <p:ext uri="{BB962C8B-B14F-4D97-AF65-F5344CB8AC3E}">
        <p14:creationId xmlns:p14="http://schemas.microsoft.com/office/powerpoint/2010/main" val="114417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Lightbulb">
            <a:extLst>
              <a:ext uri="{FF2B5EF4-FFF2-40B4-BE49-F238E27FC236}">
                <a16:creationId xmlns:a16="http://schemas.microsoft.com/office/drawing/2014/main" id="{DA5BF159-7B0F-212E-9CA6-30F16FB90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988" y="1744515"/>
            <a:ext cx="3368969" cy="3368969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109354-9C5D-4F8C-B0E6-D1043C7BF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rgbClr val="C23BD5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A8CC41-C9EB-BB7B-BEBB-854575842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354" y="638089"/>
            <a:ext cx="5337270" cy="1476801"/>
          </a:xfrm>
        </p:spPr>
        <p:txBody>
          <a:bodyPr anchor="b">
            <a:normAutofit/>
          </a:bodyPr>
          <a:lstStyle/>
          <a:p>
            <a:r>
              <a:rPr lang="en-US" sz="5600" err="1">
                <a:solidFill>
                  <a:srgbClr val="FFFFFF"/>
                </a:solidFill>
              </a:rPr>
              <a:t>KeY</a:t>
            </a:r>
            <a:r>
              <a:rPr lang="en-US" sz="5600">
                <a:solidFill>
                  <a:srgbClr val="FFFFFF"/>
                </a:solidFill>
              </a:rPr>
              <a:t> Business Rules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6304" y="2368177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2AFF4-BDD2-67DD-FA9A-302540C9B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354" y="2664886"/>
            <a:ext cx="5461095" cy="35507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  <a:latin typeface="Rockwell"/>
              </a:rPr>
              <a:t>Should be able to track which items are sold, that way the inventory can be updated appropriately.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  <a:latin typeface="Rockwell"/>
              </a:rPr>
              <a:t>Inventory should track the supplier of an item, that way when inventory is low we can notify the supplier.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  <a:latin typeface="Rockwell"/>
              </a:rPr>
              <a:t>Invoices are created by employees, and received by customers. They should include the total amount purchased.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  <a:latin typeface="Rockwell"/>
              </a:rPr>
              <a:t>Line includes every item on an invoice.</a:t>
            </a:r>
          </a:p>
          <a:p>
            <a:pPr>
              <a:lnSpc>
                <a:spcPct val="100000"/>
              </a:lnSpc>
            </a:pPr>
            <a:endParaRPr lang="en-US" sz="1500">
              <a:solidFill>
                <a:srgbClr val="FFFFFF"/>
              </a:solidFill>
              <a:latin typeface="Rockwell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12594F3-3C5F-A598-040F-606B07304488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RL</a:t>
            </a:r>
          </a:p>
        </p:txBody>
      </p:sp>
    </p:spTree>
    <p:extLst>
      <p:ext uri="{BB962C8B-B14F-4D97-AF65-F5344CB8AC3E}">
        <p14:creationId xmlns:p14="http://schemas.microsoft.com/office/powerpoint/2010/main" val="2973084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F4AE179-A75B-4007-B5FA-8139ACF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8969" y="1168517"/>
            <a:ext cx="4889565" cy="4424065"/>
          </a:xfrm>
          <a:custGeom>
            <a:avLst/>
            <a:gdLst>
              <a:gd name="connsiteX0" fmla="*/ 2612540 w 5531319"/>
              <a:gd name="connsiteY0" fmla="*/ 836 h 4424065"/>
              <a:gd name="connsiteX1" fmla="*/ 2946310 w 5531319"/>
              <a:gd name="connsiteY1" fmla="*/ 35548 h 4424065"/>
              <a:gd name="connsiteX2" fmla="*/ 3961099 w 5531319"/>
              <a:gd name="connsiteY2" fmla="*/ 303581 h 4424065"/>
              <a:gd name="connsiteX3" fmla="*/ 4854587 w 5531319"/>
              <a:gd name="connsiteY3" fmla="*/ 764502 h 4424065"/>
              <a:gd name="connsiteX4" fmla="*/ 5377812 w 5531319"/>
              <a:gd name="connsiteY4" fmla="*/ 1339732 h 4424065"/>
              <a:gd name="connsiteX5" fmla="*/ 5526197 w 5531319"/>
              <a:gd name="connsiteY5" fmla="*/ 1825829 h 4424065"/>
              <a:gd name="connsiteX6" fmla="*/ 5510557 w 5531319"/>
              <a:gd name="connsiteY6" fmla="*/ 2199398 h 4424065"/>
              <a:gd name="connsiteX7" fmla="*/ 5509795 w 5531319"/>
              <a:gd name="connsiteY7" fmla="*/ 2402839 h 4424065"/>
              <a:gd name="connsiteX8" fmla="*/ 5323519 w 5531319"/>
              <a:gd name="connsiteY8" fmla="*/ 3144890 h 4424065"/>
              <a:gd name="connsiteX9" fmla="*/ 4853061 w 5531319"/>
              <a:gd name="connsiteY9" fmla="*/ 3612932 h 4424065"/>
              <a:gd name="connsiteX10" fmla="*/ 4316358 w 5531319"/>
              <a:gd name="connsiteY10" fmla="*/ 3982940 h 4424065"/>
              <a:gd name="connsiteX11" fmla="*/ 3352556 w 5531319"/>
              <a:gd name="connsiteY11" fmla="*/ 4386771 h 4424065"/>
              <a:gd name="connsiteX12" fmla="*/ 2770206 w 5531319"/>
              <a:gd name="connsiteY12" fmla="*/ 4412201 h 4424065"/>
              <a:gd name="connsiteX13" fmla="*/ 2514888 w 5531319"/>
              <a:gd name="connsiteY13" fmla="*/ 4393637 h 4424065"/>
              <a:gd name="connsiteX14" fmla="*/ 1903166 w 5531319"/>
              <a:gd name="connsiteY14" fmla="*/ 4263562 h 4424065"/>
              <a:gd name="connsiteX15" fmla="*/ 948392 w 5531319"/>
              <a:gd name="connsiteY15" fmla="*/ 3794249 h 4424065"/>
              <a:gd name="connsiteX16" fmla="*/ 223633 w 5531319"/>
              <a:gd name="connsiteY16" fmla="*/ 2975526 h 4424065"/>
              <a:gd name="connsiteX17" fmla="*/ 39519 w 5531319"/>
              <a:gd name="connsiteY17" fmla="*/ 2401695 h 4424065"/>
              <a:gd name="connsiteX18" fmla="*/ 16251 w 5531319"/>
              <a:gd name="connsiteY18" fmla="*/ 2300991 h 4424065"/>
              <a:gd name="connsiteX19" fmla="*/ 11800 w 5531319"/>
              <a:gd name="connsiteY19" fmla="*/ 2053556 h 4424065"/>
              <a:gd name="connsiteX20" fmla="*/ 812849 w 5531319"/>
              <a:gd name="connsiteY20" fmla="*/ 651084 h 4424065"/>
              <a:gd name="connsiteX21" fmla="*/ 2066809 w 5531319"/>
              <a:gd name="connsiteY21" fmla="*/ 52586 h 4424065"/>
              <a:gd name="connsiteX22" fmla="*/ 2332045 w 5531319"/>
              <a:gd name="connsiteY22" fmla="*/ 14441 h 4424065"/>
              <a:gd name="connsiteX23" fmla="*/ 2612540 w 5531319"/>
              <a:gd name="connsiteY23" fmla="*/ 836 h 4424065"/>
              <a:gd name="connsiteX24" fmla="*/ 5468597 w 5531319"/>
              <a:gd name="connsiteY24" fmla="*/ 2088522 h 4424065"/>
              <a:gd name="connsiteX25" fmla="*/ 5471140 w 5531319"/>
              <a:gd name="connsiteY25" fmla="*/ 1826083 h 4424065"/>
              <a:gd name="connsiteX26" fmla="*/ 5327079 w 5531319"/>
              <a:gd name="connsiteY26" fmla="*/ 1361348 h 4424065"/>
              <a:gd name="connsiteX27" fmla="*/ 4833353 w 5531319"/>
              <a:gd name="connsiteY27" fmla="*/ 816507 h 4424065"/>
              <a:gd name="connsiteX28" fmla="*/ 4063456 w 5531319"/>
              <a:gd name="connsiteY28" fmla="*/ 400724 h 4424065"/>
              <a:gd name="connsiteX29" fmla="*/ 3972543 w 5531319"/>
              <a:gd name="connsiteY29" fmla="*/ 365631 h 4424065"/>
              <a:gd name="connsiteX30" fmla="*/ 3885571 w 5531319"/>
              <a:gd name="connsiteY30" fmla="*/ 334733 h 4424065"/>
              <a:gd name="connsiteX31" fmla="*/ 4355012 w 5531319"/>
              <a:gd name="connsiteY31" fmla="*/ 579880 h 4424065"/>
              <a:gd name="connsiteX32" fmla="*/ 5144618 w 5531319"/>
              <a:gd name="connsiteY32" fmla="*/ 1290779 h 4424065"/>
              <a:gd name="connsiteX33" fmla="*/ 5468597 w 5531319"/>
              <a:gd name="connsiteY33" fmla="*/ 2088522 h 4424065"/>
              <a:gd name="connsiteX34" fmla="*/ 2219771 w 5531319"/>
              <a:gd name="connsiteY34" fmla="*/ 85645 h 4424065"/>
              <a:gd name="connsiteX35" fmla="*/ 2181626 w 5531319"/>
              <a:gd name="connsiteY35" fmla="*/ 89333 h 4424065"/>
              <a:gd name="connsiteX36" fmla="*/ 1462971 w 5531319"/>
              <a:gd name="connsiteY36" fmla="*/ 303073 h 4424065"/>
              <a:gd name="connsiteX37" fmla="*/ 308697 w 5531319"/>
              <a:gd name="connsiteY37" fmla="*/ 1338461 h 4424065"/>
              <a:gd name="connsiteX38" fmla="*/ 65839 w 5531319"/>
              <a:gd name="connsiteY38" fmla="*/ 2064364 h 4424065"/>
              <a:gd name="connsiteX39" fmla="*/ 82114 w 5531319"/>
              <a:gd name="connsiteY39" fmla="*/ 2022150 h 4424065"/>
              <a:gd name="connsiteX40" fmla="*/ 423260 w 5531319"/>
              <a:gd name="connsiteY40" fmla="*/ 1282260 h 4424065"/>
              <a:gd name="connsiteX41" fmla="*/ 1231811 w 5531319"/>
              <a:gd name="connsiteY41" fmla="*/ 454001 h 4424065"/>
              <a:gd name="connsiteX42" fmla="*/ 2219771 w 5531319"/>
              <a:gd name="connsiteY42" fmla="*/ 85645 h 4424065"/>
              <a:gd name="connsiteX43" fmla="*/ 2855524 w 5531319"/>
              <a:gd name="connsiteY43" fmla="*/ 4364392 h 4424065"/>
              <a:gd name="connsiteX44" fmla="*/ 4292327 w 5531319"/>
              <a:gd name="connsiteY44" fmla="*/ 3931444 h 4424065"/>
              <a:gd name="connsiteX45" fmla="*/ 2855652 w 5531319"/>
              <a:gd name="connsiteY45" fmla="*/ 4364392 h 4424065"/>
              <a:gd name="connsiteX46" fmla="*/ 3869805 w 5531319"/>
              <a:gd name="connsiteY46" fmla="*/ 330156 h 4424065"/>
              <a:gd name="connsiteX47" fmla="*/ 3865736 w 5531319"/>
              <a:gd name="connsiteY47" fmla="*/ 329520 h 4424065"/>
              <a:gd name="connsiteX48" fmla="*/ 3866499 w 5531319"/>
              <a:gd name="connsiteY48" fmla="*/ 330537 h 4424065"/>
              <a:gd name="connsiteX49" fmla="*/ 4302117 w 5531319"/>
              <a:gd name="connsiteY49" fmla="*/ 3923561 h 4424065"/>
              <a:gd name="connsiteX50" fmla="*/ 4301101 w 5531319"/>
              <a:gd name="connsiteY50" fmla="*/ 3924959 h 4424065"/>
              <a:gd name="connsiteX51" fmla="*/ 4302880 w 5531319"/>
              <a:gd name="connsiteY51" fmla="*/ 3924959 h 442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31319" h="4424065">
                <a:moveTo>
                  <a:pt x="2612540" y="836"/>
                </a:moveTo>
                <a:cubicBezTo>
                  <a:pt x="2715913" y="-4250"/>
                  <a:pt x="2831239" y="14695"/>
                  <a:pt x="2946310" y="35548"/>
                </a:cubicBezTo>
                <a:cubicBezTo>
                  <a:pt x="3291651" y="98106"/>
                  <a:pt x="3631143" y="182915"/>
                  <a:pt x="3961099" y="303581"/>
                </a:cubicBezTo>
                <a:cubicBezTo>
                  <a:pt x="4278340" y="419543"/>
                  <a:pt x="4581340" y="563350"/>
                  <a:pt x="4854587" y="764502"/>
                </a:cubicBezTo>
                <a:cubicBezTo>
                  <a:pt x="5067437" y="921152"/>
                  <a:pt x="5250407" y="1105521"/>
                  <a:pt x="5377812" y="1339732"/>
                </a:cubicBezTo>
                <a:cubicBezTo>
                  <a:pt x="5459811" y="1489986"/>
                  <a:pt x="5510303" y="1655396"/>
                  <a:pt x="5526197" y="1825829"/>
                </a:cubicBezTo>
                <a:cubicBezTo>
                  <a:pt x="5538276" y="1951327"/>
                  <a:pt x="5527341" y="2074917"/>
                  <a:pt x="5510557" y="2199398"/>
                </a:cubicBezTo>
                <a:cubicBezTo>
                  <a:pt x="5502966" y="2266991"/>
                  <a:pt x="5502712" y="2335195"/>
                  <a:pt x="5509795" y="2402839"/>
                </a:cubicBezTo>
                <a:cubicBezTo>
                  <a:pt x="5534207" y="2664197"/>
                  <a:pt x="5468471" y="2926051"/>
                  <a:pt x="5323519" y="3144890"/>
                </a:cubicBezTo>
                <a:cubicBezTo>
                  <a:pt x="5201339" y="3332234"/>
                  <a:pt x="5041041" y="3491719"/>
                  <a:pt x="4853061" y="3612932"/>
                </a:cubicBezTo>
                <a:cubicBezTo>
                  <a:pt x="4671109" y="3732072"/>
                  <a:pt x="4498565" y="3864563"/>
                  <a:pt x="4316358" y="3982940"/>
                </a:cubicBezTo>
                <a:cubicBezTo>
                  <a:pt x="4019716" y="4175573"/>
                  <a:pt x="3701076" y="4317347"/>
                  <a:pt x="3352556" y="4386771"/>
                </a:cubicBezTo>
                <a:cubicBezTo>
                  <a:pt x="3160953" y="4425590"/>
                  <a:pt x="2964455" y="4434173"/>
                  <a:pt x="2770206" y="4412201"/>
                </a:cubicBezTo>
                <a:cubicBezTo>
                  <a:pt x="2685524" y="4402537"/>
                  <a:pt x="2599952" y="4402410"/>
                  <a:pt x="2514888" y="4393637"/>
                </a:cubicBezTo>
                <a:cubicBezTo>
                  <a:pt x="2307136" y="4370851"/>
                  <a:pt x="2102208" y="4327277"/>
                  <a:pt x="1903166" y="4263562"/>
                </a:cubicBezTo>
                <a:cubicBezTo>
                  <a:pt x="1560622" y="4156119"/>
                  <a:pt x="1238931" y="4006972"/>
                  <a:pt x="948392" y="3794249"/>
                </a:cubicBezTo>
                <a:cubicBezTo>
                  <a:pt x="647553" y="3573897"/>
                  <a:pt x="396812" y="3308660"/>
                  <a:pt x="223633" y="2975526"/>
                </a:cubicBezTo>
                <a:cubicBezTo>
                  <a:pt x="129453" y="2796370"/>
                  <a:pt x="67149" y="2602198"/>
                  <a:pt x="39519" y="2401695"/>
                </a:cubicBezTo>
                <a:cubicBezTo>
                  <a:pt x="34509" y="2367555"/>
                  <a:pt x="26728" y="2333872"/>
                  <a:pt x="16251" y="2300991"/>
                </a:cubicBezTo>
                <a:cubicBezTo>
                  <a:pt x="-9180" y="2218598"/>
                  <a:pt x="-25" y="2135695"/>
                  <a:pt x="11800" y="2053556"/>
                </a:cubicBezTo>
                <a:cubicBezTo>
                  <a:pt x="93685" y="1480615"/>
                  <a:pt x="377867" y="1021983"/>
                  <a:pt x="812849" y="651084"/>
                </a:cubicBezTo>
                <a:cubicBezTo>
                  <a:pt x="1176754" y="340201"/>
                  <a:pt x="1598259" y="146042"/>
                  <a:pt x="2066809" y="52586"/>
                </a:cubicBezTo>
                <a:cubicBezTo>
                  <a:pt x="2154543" y="35039"/>
                  <a:pt x="2243040" y="23087"/>
                  <a:pt x="2332045" y="14441"/>
                </a:cubicBezTo>
                <a:cubicBezTo>
                  <a:pt x="2421051" y="5794"/>
                  <a:pt x="2508912" y="2107"/>
                  <a:pt x="2612540" y="836"/>
                </a:cubicBezTo>
                <a:close/>
                <a:moveTo>
                  <a:pt x="5468597" y="2088522"/>
                </a:moveTo>
                <a:cubicBezTo>
                  <a:pt x="5479329" y="2001424"/>
                  <a:pt x="5480181" y="1913385"/>
                  <a:pt x="5471140" y="1826083"/>
                </a:cubicBezTo>
                <a:cubicBezTo>
                  <a:pt x="5455336" y="1662962"/>
                  <a:pt x="5406306" y="1504799"/>
                  <a:pt x="5327079" y="1361348"/>
                </a:cubicBezTo>
                <a:cubicBezTo>
                  <a:pt x="5206159" y="1140233"/>
                  <a:pt x="5033361" y="965782"/>
                  <a:pt x="4833353" y="816507"/>
                </a:cubicBezTo>
                <a:cubicBezTo>
                  <a:pt x="4597234" y="640276"/>
                  <a:pt x="4336321" y="509438"/>
                  <a:pt x="4063456" y="400724"/>
                </a:cubicBezTo>
                <a:cubicBezTo>
                  <a:pt x="4033359" y="388607"/>
                  <a:pt x="4003059" y="376909"/>
                  <a:pt x="3972543" y="365631"/>
                </a:cubicBezTo>
                <a:cubicBezTo>
                  <a:pt x="3943679" y="354950"/>
                  <a:pt x="3914562" y="345033"/>
                  <a:pt x="3885571" y="334733"/>
                </a:cubicBezTo>
                <a:cubicBezTo>
                  <a:pt x="4046888" y="406840"/>
                  <a:pt x="4203652" y="488713"/>
                  <a:pt x="4355012" y="579880"/>
                </a:cubicBezTo>
                <a:cubicBezTo>
                  <a:pt x="4662081" y="768063"/>
                  <a:pt x="4933802" y="995790"/>
                  <a:pt x="5144618" y="1290779"/>
                </a:cubicBezTo>
                <a:cubicBezTo>
                  <a:pt x="5314364" y="1528042"/>
                  <a:pt x="5426257" y="1789591"/>
                  <a:pt x="5468597" y="2088522"/>
                </a:cubicBezTo>
                <a:close/>
                <a:moveTo>
                  <a:pt x="2219771" y="85645"/>
                </a:moveTo>
                <a:cubicBezTo>
                  <a:pt x="2206942" y="84005"/>
                  <a:pt x="2193909" y="85264"/>
                  <a:pt x="2181626" y="89333"/>
                </a:cubicBezTo>
                <a:cubicBezTo>
                  <a:pt x="1932919" y="125113"/>
                  <a:pt x="1690799" y="197118"/>
                  <a:pt x="1462971" y="303073"/>
                </a:cubicBezTo>
                <a:cubicBezTo>
                  <a:pt x="971788" y="529528"/>
                  <a:pt x="578129" y="865460"/>
                  <a:pt x="308697" y="1338461"/>
                </a:cubicBezTo>
                <a:cubicBezTo>
                  <a:pt x="180224" y="1561852"/>
                  <a:pt x="97652" y="1808638"/>
                  <a:pt x="65839" y="2064364"/>
                </a:cubicBezTo>
                <a:cubicBezTo>
                  <a:pt x="71942" y="2050505"/>
                  <a:pt x="77283" y="2036391"/>
                  <a:pt x="82114" y="2022150"/>
                </a:cubicBezTo>
                <a:cubicBezTo>
                  <a:pt x="170103" y="1763653"/>
                  <a:pt x="279579" y="1515073"/>
                  <a:pt x="423260" y="1282260"/>
                </a:cubicBezTo>
                <a:cubicBezTo>
                  <a:pt x="630769" y="945565"/>
                  <a:pt x="895370" y="664944"/>
                  <a:pt x="1231811" y="454001"/>
                </a:cubicBezTo>
                <a:cubicBezTo>
                  <a:pt x="1535192" y="263783"/>
                  <a:pt x="1866801" y="149729"/>
                  <a:pt x="2219771" y="85645"/>
                </a:cubicBezTo>
                <a:close/>
                <a:moveTo>
                  <a:pt x="2855524" y="4364392"/>
                </a:moveTo>
                <a:cubicBezTo>
                  <a:pt x="3386633" y="4394018"/>
                  <a:pt x="3853530" y="4210158"/>
                  <a:pt x="4292327" y="3931444"/>
                </a:cubicBezTo>
                <a:cubicBezTo>
                  <a:pt x="3830134" y="4131325"/>
                  <a:pt x="3346707" y="4259111"/>
                  <a:pt x="2855652" y="4364392"/>
                </a:cubicBezTo>
                <a:close/>
                <a:moveTo>
                  <a:pt x="3869805" y="330156"/>
                </a:moveTo>
                <a:lnTo>
                  <a:pt x="3865736" y="329520"/>
                </a:lnTo>
                <a:cubicBezTo>
                  <a:pt x="3865736" y="329520"/>
                  <a:pt x="3865736" y="330410"/>
                  <a:pt x="3866499" y="330537"/>
                </a:cubicBezTo>
                <a:close/>
                <a:moveTo>
                  <a:pt x="4302117" y="3923561"/>
                </a:moveTo>
                <a:lnTo>
                  <a:pt x="4301101" y="3924959"/>
                </a:lnTo>
                <a:lnTo>
                  <a:pt x="4302880" y="3924959"/>
                </a:lnTo>
                <a:close/>
              </a:path>
            </a:pathLst>
          </a:custGeom>
          <a:solidFill>
            <a:srgbClr val="C23BD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21982-8E3C-07EA-F19C-6304CF70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4135" y="2156348"/>
            <a:ext cx="3971495" cy="1866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>
                <a:solidFill>
                  <a:srgbClr val="FFFFFF"/>
                </a:solidFill>
              </a:rPr>
              <a:t>ERD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810B239-7066-8430-3181-449271FC7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4" y="176551"/>
            <a:ext cx="6563717" cy="6385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DF847E-E1F0-82A4-7A9D-B1F31647AF69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RL</a:t>
            </a:r>
          </a:p>
        </p:txBody>
      </p:sp>
    </p:spTree>
    <p:extLst>
      <p:ext uri="{BB962C8B-B14F-4D97-AF65-F5344CB8AC3E}">
        <p14:creationId xmlns:p14="http://schemas.microsoft.com/office/powerpoint/2010/main" val="2566209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7972B6-B5EA-BF41-403E-B1BE954F4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Database EXAMPLE</a:t>
            </a:r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34E24C-EA90-72AD-4E0C-5E323D6495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16" r="8526" b="12010"/>
          <a:stretch/>
        </p:blipFill>
        <p:spPr>
          <a:xfrm>
            <a:off x="154388" y="2871569"/>
            <a:ext cx="5614416" cy="328282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1A3FC86-1550-AE73-C212-8F6F9C4C37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62" r="24288" b="33021"/>
          <a:stretch/>
        </p:blipFill>
        <p:spPr>
          <a:xfrm>
            <a:off x="5856931" y="3063370"/>
            <a:ext cx="5918817" cy="29499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FCAF35-29D7-6B75-6CDC-17AF7CD5921B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GB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52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4"/>
    </mc:Choice>
    <mc:Fallback>
      <p:transition spd="slow" advTm="387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FA05A3-B8B2-717F-4D1C-3AC45C48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600"/>
              <a:t>Biggest Challenge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23BD5"/>
          </a:solidFill>
          <a:ln w="38100" cap="rnd">
            <a:solidFill>
              <a:srgbClr val="C23BD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61478-72AB-A1FD-A4EB-A83ADF0E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>
                <a:latin typeface="Gabriola"/>
              </a:rPr>
              <a:t>Our greatest challenge was organizing our schedules to be able to meet up and work together on the project. Once we all had the time, things went smoothly.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Graphic 6" descr="Maze">
            <a:extLst>
              <a:ext uri="{FF2B5EF4-FFF2-40B4-BE49-F238E27FC236}">
                <a16:creationId xmlns:a16="http://schemas.microsoft.com/office/drawing/2014/main" id="{B8232C68-C653-9BB8-A481-A9C07FE33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40089-7173-3B54-6AD2-D481A30DCEF4}"/>
              </a:ext>
            </a:extLst>
          </p:cNvPr>
          <p:cNvSpPr txBox="1"/>
          <p:nvPr/>
        </p:nvSpPr>
        <p:spPr>
          <a:xfrm>
            <a:off x="11458864" y="6338454"/>
            <a:ext cx="56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 Nova"/>
              </a:rPr>
              <a:t>GB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6033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1F3F0"/>
      </a:lt2>
      <a:accent1>
        <a:srgbClr val="C23BD5"/>
      </a:accent1>
      <a:accent2>
        <a:srgbClr val="732DC4"/>
      </a:accent2>
      <a:accent3>
        <a:srgbClr val="423BD5"/>
      </a:accent3>
      <a:accent4>
        <a:srgbClr val="2962C3"/>
      </a:accent4>
      <a:accent5>
        <a:srgbClr val="3BB4D5"/>
      </a:accent5>
      <a:accent6>
        <a:srgbClr val="28C0A1"/>
      </a:accent6>
      <a:hlink>
        <a:srgbClr val="3F8EBF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509</Words>
  <Application>Microsoft Office PowerPoint</Application>
  <PresentationFormat>Widescreen</PresentationFormat>
  <Paragraphs>55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Aptos</vt:lpstr>
      <vt:lpstr>Arial</vt:lpstr>
      <vt:lpstr>Arial Nova</vt:lpstr>
      <vt:lpstr>Courier New</vt:lpstr>
      <vt:lpstr>Gabriola</vt:lpstr>
      <vt:lpstr>Rockwell</vt:lpstr>
      <vt:lpstr>The Hand Bold</vt:lpstr>
      <vt:lpstr>The Serif Hand Black</vt:lpstr>
      <vt:lpstr>SketchyVTI</vt:lpstr>
      <vt:lpstr>Otaku Haven</vt:lpstr>
      <vt:lpstr>About whom we are:</vt:lpstr>
      <vt:lpstr>SOME of Our products</vt:lpstr>
      <vt:lpstr>Problem and solution</vt:lpstr>
      <vt:lpstr>Constraints and objectives</vt:lpstr>
      <vt:lpstr>KeY Business Rules</vt:lpstr>
      <vt:lpstr>ERD</vt:lpstr>
      <vt:lpstr>Database EXAMPLE</vt:lpstr>
      <vt:lpstr>Biggest Challenge</vt:lpstr>
      <vt:lpstr>What we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Gavin Binder</cp:lastModifiedBy>
  <cp:revision>4</cp:revision>
  <dcterms:created xsi:type="dcterms:W3CDTF">2013-07-15T20:26:40Z</dcterms:created>
  <dcterms:modified xsi:type="dcterms:W3CDTF">2024-04-21T22:19:13Z</dcterms:modified>
</cp:coreProperties>
</file>

<file path=docProps/thumbnail.jpeg>
</file>